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notesSlides/notesSlide2.xml" Type="http://schemas.openxmlformats.org/officeDocument/2006/relationships/notesSlide"/><Relationship Id="rId4" Target="theme/theme1.xml" Type="http://schemas.openxmlformats.org/officeDocument/2006/relationships/theme"/><Relationship Id="rId40" Target="notesSlides/notesSlide3.xml" Type="http://schemas.openxmlformats.org/officeDocument/2006/relationships/notesSlide"/><Relationship Id="rId41" Target="notesSlides/notesSlide4.xml" Type="http://schemas.openxmlformats.org/officeDocument/2006/relationships/notesSlide"/><Relationship Id="rId42" Target="notesSlides/notesSlide5.xml" Type="http://schemas.openxmlformats.org/officeDocument/2006/relationships/notesSlide"/><Relationship Id="rId43" Target="notesSlides/notesSlide6.xml" Type="http://schemas.openxmlformats.org/officeDocument/2006/relationships/notesSlide"/><Relationship Id="rId44" Target="notesSlides/notesSlide7.xml" Type="http://schemas.openxmlformats.org/officeDocument/2006/relationships/notesSlide"/><Relationship Id="rId45" Target="notesSlides/notesSlide8.xml" Type="http://schemas.openxmlformats.org/officeDocument/2006/relationships/notesSlide"/><Relationship Id="rId46" Target="notesSlides/notesSlide9.xml" Type="http://schemas.openxmlformats.org/officeDocument/2006/relationships/notesSlide"/><Relationship Id="rId47" Target="notesSlides/notesSlide10.xml" Type="http://schemas.openxmlformats.org/officeDocument/2006/relationships/notesSlide"/><Relationship Id="rId48" Target="notesSlides/notesSlide11.xml" Type="http://schemas.openxmlformats.org/officeDocument/2006/relationships/notesSlide"/><Relationship Id="rId49" Target="notesSlides/notesSlide12.xml" Type="http://schemas.openxmlformats.org/officeDocument/2006/relationships/notesSlide"/><Relationship Id="rId5" Target="tableStyles.xml" Type="http://schemas.openxmlformats.org/officeDocument/2006/relationships/tableStyles"/><Relationship Id="rId50" Target="notesSlides/notesSlide13.xml" Type="http://schemas.openxmlformats.org/officeDocument/2006/relationships/notesSlide"/><Relationship Id="rId51" Target="notesSlides/notesSlide14.xml" Type="http://schemas.openxmlformats.org/officeDocument/2006/relationships/notesSlide"/><Relationship Id="rId52" Target="notesSlides/notesSlide15.xml" Type="http://schemas.openxmlformats.org/officeDocument/2006/relationships/notesSlide"/><Relationship Id="rId53" Target="notesSlides/notesSlide16.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jpeg" Type="http://schemas.openxmlformats.org/officeDocument/2006/relationships/image"/><Relationship Id="rId4"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jpe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28600" y="261399"/>
            <a:ext cx="17830800" cy="9785774"/>
          </a:xfrm>
          <a:custGeom>
            <a:avLst/>
            <a:gdLst/>
            <a:ahLst/>
            <a:cxnLst/>
            <a:rect r="r" b="b" t="t" l="l"/>
            <a:pathLst>
              <a:path h="9785774" w="17830800">
                <a:moveTo>
                  <a:pt x="0" y="0"/>
                </a:moveTo>
                <a:lnTo>
                  <a:pt x="17830800" y="0"/>
                </a:lnTo>
                <a:lnTo>
                  <a:pt x="17830800" y="9785773"/>
                </a:lnTo>
                <a:lnTo>
                  <a:pt x="0" y="9785773"/>
                </a:lnTo>
                <a:lnTo>
                  <a:pt x="0" y="0"/>
                </a:lnTo>
                <a:close/>
              </a:path>
            </a:pathLst>
          </a:custGeom>
          <a:blipFill>
            <a:blip r:embed="rId3"/>
            <a:stretch>
              <a:fillRect l="0" t="0" r="0" b="-2364"/>
            </a:stretch>
          </a:blipFill>
        </p:spPr>
      </p:sp>
      <p:sp>
        <p:nvSpPr>
          <p:cNvPr name="TextBox 4" id="4"/>
          <p:cNvSpPr txBox="true"/>
          <p:nvPr/>
        </p:nvSpPr>
        <p:spPr>
          <a:xfrm rot="0">
            <a:off x="1169424" y="4389372"/>
            <a:ext cx="8535714" cy="1470154"/>
          </a:xfrm>
          <a:prstGeom prst="rect">
            <a:avLst/>
          </a:prstGeom>
        </p:spPr>
        <p:txBody>
          <a:bodyPr anchor="t" rtlCol="false" tIns="0" lIns="0" bIns="0" rIns="0">
            <a:spAutoFit/>
          </a:bodyPr>
          <a:lstStyle/>
          <a:p>
            <a:pPr algn="l">
              <a:lnSpc>
                <a:spcPts val="10800"/>
              </a:lnSpc>
            </a:pPr>
            <a:r>
              <a:rPr lang="en-US" sz="9000">
                <a:solidFill>
                  <a:srgbClr val="000000"/>
                </a:solidFill>
                <a:latin typeface="Arimo Bold"/>
              </a:rPr>
              <a:t>BLOCKCHAIN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marL="706860" indent="-353430" lvl="1">
              <a:lnSpc>
                <a:spcPts val="4752"/>
              </a:lnSpc>
              <a:buFont typeface="Arial"/>
              <a:buChar char="•"/>
            </a:pPr>
            <a:r>
              <a:rPr lang="en-US" sz="3600">
                <a:solidFill>
                  <a:srgbClr val="374151"/>
                </a:solidFill>
                <a:latin typeface="Arimo Bold"/>
              </a:rPr>
              <a:t>Public Blockchain:</a:t>
            </a:r>
            <a:r>
              <a:rPr lang="en-US" sz="3600">
                <a:solidFill>
                  <a:srgbClr val="374151"/>
                </a:solidFill>
                <a:latin typeface="Arimo"/>
              </a:rPr>
              <a:t> It is blockchain in which transaction can happen opaque and unnamed way which makes it more suspicious that who is doing this transaction how is it managed. A public blockchain, like bitcoin, ethereum and etc, does not have single administrator. There is no single point of failure based on the agreement of between the user. It is very easy to attack on the public blockchain</a:t>
            </a:r>
          </a:p>
          <a:p>
            <a:pPr algn="just" marL="706860" indent="-353430" lvl="1">
              <a:lnSpc>
                <a:spcPts val="4752"/>
              </a:lnSpc>
              <a:buFont typeface="Arial"/>
              <a:buChar char="•"/>
            </a:pPr>
            <a:r>
              <a:rPr lang="en-US" sz="3600">
                <a:solidFill>
                  <a:srgbClr val="374151"/>
                </a:solidFill>
                <a:latin typeface="Arimo Bold"/>
              </a:rPr>
              <a:t>Private Blockchain:</a:t>
            </a:r>
            <a:r>
              <a:rPr lang="en-US" sz="3600">
                <a:solidFill>
                  <a:srgbClr val="374151"/>
                </a:solidFill>
                <a:latin typeface="Arimo"/>
              </a:rPr>
              <a:t> In private blockchain transactions are not known to each other, the data cannot be found in any public accessible area, but in this each member is known to each other. A participant cannot read or write the Blockchain in a private Blockchain network unless they have permission or an invitation to do so. It is more secure and reliable as compared with the public blockchain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p:cNvSpPr/>
          <p:nvPr/>
        </p:nvSpPr>
        <p:spPr>
          <a:xfrm flipH="false" flipV="false" rot="0">
            <a:off x="268663" y="296944"/>
            <a:ext cx="17731820" cy="9700182"/>
          </a:xfrm>
          <a:custGeom>
            <a:avLst/>
            <a:gdLst/>
            <a:ahLst/>
            <a:cxnLst/>
            <a:rect r="r" b="b" t="t" l="l"/>
            <a:pathLst>
              <a:path h="9700182" w="17731820">
                <a:moveTo>
                  <a:pt x="0" y="0"/>
                </a:moveTo>
                <a:lnTo>
                  <a:pt x="17731820" y="0"/>
                </a:lnTo>
                <a:lnTo>
                  <a:pt x="17731820" y="9700182"/>
                </a:lnTo>
                <a:lnTo>
                  <a:pt x="0" y="9700182"/>
                </a:lnTo>
                <a:lnTo>
                  <a:pt x="0" y="0"/>
                </a:lnTo>
                <a:close/>
              </a:path>
            </a:pathLst>
          </a:custGeom>
          <a:blipFill>
            <a:blip r:embed="rId2"/>
            <a:stretch>
              <a:fillRect l="-11231" t="-67260" r="-99336" b="-49255"/>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1470118" y="880483"/>
            <a:ext cx="15347763" cy="1746885"/>
          </a:xfrm>
          <a:prstGeom prst="rect">
            <a:avLst/>
          </a:prstGeom>
        </p:spPr>
        <p:txBody>
          <a:bodyPr anchor="t" rtlCol="false" tIns="0" lIns="0" bIns="0" rIns="0">
            <a:spAutoFit/>
          </a:bodyPr>
          <a:lstStyle/>
          <a:p>
            <a:pPr algn="ctr">
              <a:lnSpc>
                <a:spcPts val="6480"/>
              </a:lnSpc>
            </a:pPr>
            <a:r>
              <a:rPr lang="en-US" sz="6000">
                <a:solidFill>
                  <a:srgbClr val="FFFFFF"/>
                </a:solidFill>
                <a:latin typeface="Arimo Bold"/>
              </a:rPr>
              <a:t>Application areas of Blockchain</a:t>
            </a:r>
          </a:p>
        </p:txBody>
      </p:sp>
      <p:sp>
        <p:nvSpPr>
          <p:cNvPr name="Freeform 3" id="3"/>
          <p:cNvSpPr/>
          <p:nvPr/>
        </p:nvSpPr>
        <p:spPr>
          <a:xfrm flipH="false" flipV="false" rot="0">
            <a:off x="4060596" y="3421929"/>
            <a:ext cx="10166808" cy="5879968"/>
          </a:xfrm>
          <a:custGeom>
            <a:avLst/>
            <a:gdLst/>
            <a:ahLst/>
            <a:cxnLst/>
            <a:rect r="r" b="b" t="t" l="l"/>
            <a:pathLst>
              <a:path h="5879968" w="10166808">
                <a:moveTo>
                  <a:pt x="0" y="0"/>
                </a:moveTo>
                <a:lnTo>
                  <a:pt x="10166808" y="0"/>
                </a:lnTo>
                <a:lnTo>
                  <a:pt x="10166808" y="5879969"/>
                </a:lnTo>
                <a:lnTo>
                  <a:pt x="0" y="5879969"/>
                </a:lnTo>
                <a:lnTo>
                  <a:pt x="0" y="0"/>
                </a:lnTo>
                <a:close/>
              </a:path>
            </a:pathLst>
          </a:custGeom>
          <a:blipFill>
            <a:blip r:embed="rId2"/>
            <a:stretch>
              <a:fillRect l="-52120" t="-48467" r="-71726" b="-6924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72083"/>
            <a:ext cx="16614603" cy="8612451"/>
          </a:xfrm>
          <a:prstGeom prst="rect">
            <a:avLst/>
          </a:prstGeom>
        </p:spPr>
        <p:txBody>
          <a:bodyPr anchor="t" rtlCol="false" tIns="0" lIns="0" bIns="0" rIns="0">
            <a:spAutoFit/>
          </a:bodyPr>
          <a:lstStyle/>
          <a:p>
            <a:pPr algn="just">
              <a:lnSpc>
                <a:spcPts val="4752"/>
              </a:lnSpc>
            </a:pPr>
          </a:p>
          <a:p>
            <a:pPr algn="just">
              <a:lnSpc>
                <a:spcPts val="4752"/>
              </a:lnSpc>
            </a:pPr>
            <a:r>
              <a:rPr lang="en-US" sz="3600" spc="-167">
                <a:solidFill>
                  <a:srgbClr val="374151"/>
                </a:solidFill>
                <a:latin typeface="Arimo Bold"/>
              </a:rPr>
              <a:t>1.Currency: </a:t>
            </a:r>
            <a:r>
              <a:rPr lang="en-US" sz="3600" spc="-167">
                <a:solidFill>
                  <a:srgbClr val="374151"/>
                </a:solidFill>
                <a:latin typeface="Arimo"/>
              </a:rPr>
              <a:t>The major application of blockchain technology is currency, specifically Bitcoin, which was designed as an online international currency. Bitcoin has played a significant role in the development of blockchain technology and its use has been widely researched. However, the focus of discussion has shifted to how Bitcoin's dominance in the blockchain field could impact the development of the technology and other applications of distributed ledgers.</a:t>
            </a:r>
          </a:p>
          <a:p>
            <a:pPr algn="just">
              <a:lnSpc>
                <a:spcPts val="4752"/>
              </a:lnSpc>
            </a:pPr>
            <a:r>
              <a:rPr lang="en-US" sz="3600" spc="-167">
                <a:solidFill>
                  <a:srgbClr val="374151"/>
                </a:solidFill>
                <a:latin typeface="Arimo Bold"/>
              </a:rPr>
              <a:t>2.E-Voting:</a:t>
            </a:r>
            <a:r>
              <a:rPr lang="en-US" sz="3600" spc="-167">
                <a:solidFill>
                  <a:srgbClr val="374151"/>
                </a:solidFill>
                <a:latin typeface="Arimo"/>
              </a:rPr>
              <a:t> Blockchain technology has been proposed for use in e-voting as a way to increase engagement, transparency, and security. Blockchain-enabled e-voting would allow voters to manage and hold a copy of the voting record, increasing transparency and making it more difficult to alter votes. This shift towards e-voting using blockchain technology would move power and trust from central actors to citizens.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3.Network Operations:</a:t>
            </a:r>
            <a:r>
              <a:rPr lang="en-US" sz="3600">
                <a:solidFill>
                  <a:srgbClr val="374151"/>
                </a:solidFill>
                <a:latin typeface="Arimo"/>
              </a:rPr>
              <a:t> The IBM Blockchain Platform allows for easy setup of a blockchain network with a user-friendly interface. The platform allows the creator to initiate the network, invite participants, and configure core components such as identity verification and channel creation for secure transactions. The platform also provides monitoring tools such as a Network Traffic Dashboard and Network Health Monitor to ensure smooth network operations and activity tracking.</a:t>
            </a:r>
          </a:p>
          <a:p>
            <a:pPr algn="just">
              <a:lnSpc>
                <a:spcPts val="4752"/>
              </a:lnSpc>
            </a:pPr>
            <a:r>
              <a:rPr lang="en-US" sz="3600">
                <a:solidFill>
                  <a:srgbClr val="374151"/>
                </a:solidFill>
                <a:latin typeface="Arimo Bold"/>
              </a:rPr>
              <a:t>4.Smart contracts: </a:t>
            </a:r>
            <a:r>
              <a:rPr lang="en-US" sz="3600">
                <a:solidFill>
                  <a:srgbClr val="374151"/>
                </a:solidFill>
                <a:latin typeface="Arimo"/>
              </a:rPr>
              <a:t>Blockchain ledger has unique features compared to traditional ledger, including recording transaction details and time, playing an active role in managing transactions, and having the ability to automatically execute transactions based on certain conditions. This leads to the development of self-executing smart contracts, which are agreements programmed into code stored on the blockchain that automatically execute when certain conditions are met.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14933"/>
            <a:ext cx="16614603" cy="8669601"/>
          </a:xfrm>
          <a:prstGeom prst="rect">
            <a:avLst/>
          </a:prstGeom>
        </p:spPr>
        <p:txBody>
          <a:bodyPr anchor="t" rtlCol="false" tIns="0" lIns="0" bIns="0" rIns="0">
            <a:spAutoFit/>
          </a:bodyPr>
          <a:lstStyle/>
          <a:p>
            <a:pPr algn="just">
              <a:lnSpc>
                <a:spcPts val="7920"/>
              </a:lnSpc>
            </a:pPr>
            <a:r>
              <a:rPr lang="en-US" sz="6000">
                <a:solidFill>
                  <a:srgbClr val="374151"/>
                </a:solidFill>
                <a:latin typeface="Arimo Bold"/>
              </a:rPr>
              <a:t>Challenges of blockchain</a:t>
            </a:r>
          </a:p>
          <a:p>
            <a:pPr algn="just" marL="706860" indent="-353430" lvl="1">
              <a:lnSpc>
                <a:spcPts val="4752"/>
              </a:lnSpc>
              <a:buFont typeface="Arial"/>
              <a:buChar char="•"/>
            </a:pPr>
          </a:p>
        </p:txBody>
      </p:sp>
      <p:sp>
        <p:nvSpPr>
          <p:cNvPr name="Freeform 6" id="6"/>
          <p:cNvSpPr/>
          <p:nvPr/>
        </p:nvSpPr>
        <p:spPr>
          <a:xfrm flipH="false" flipV="false" rot="0">
            <a:off x="2601798" y="2370110"/>
            <a:ext cx="12358538" cy="6495801"/>
          </a:xfrm>
          <a:custGeom>
            <a:avLst/>
            <a:gdLst/>
            <a:ahLst/>
            <a:cxnLst/>
            <a:rect r="r" b="b" t="t" l="l"/>
            <a:pathLst>
              <a:path h="6495801" w="12358538">
                <a:moveTo>
                  <a:pt x="0" y="0"/>
                </a:moveTo>
                <a:lnTo>
                  <a:pt x="12358538" y="0"/>
                </a:lnTo>
                <a:lnTo>
                  <a:pt x="12358538" y="6495800"/>
                </a:lnTo>
                <a:lnTo>
                  <a:pt x="0" y="6495800"/>
                </a:lnTo>
                <a:lnTo>
                  <a:pt x="0" y="0"/>
                </a:lnTo>
                <a:close/>
              </a:path>
            </a:pathLst>
          </a:custGeom>
          <a:blipFill>
            <a:blip r:embed="rId4"/>
            <a:stretch>
              <a:fillRect l="-95905" t="-34562" r="-19240" b="-95683"/>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1.Regulations:</a:t>
            </a:r>
            <a:r>
              <a:rPr lang="en-US" sz="3600">
                <a:solidFill>
                  <a:srgbClr val="374151"/>
                </a:solidFill>
                <a:latin typeface="Arimo"/>
              </a:rPr>
              <a:t>The lack of regulation for blockchain transactions can negatively impact the important feature of transparency, particularly in highly regulated industries. There is a growing need for proper regulations to govern blockchain to address this issue and accommodate various situations.</a:t>
            </a:r>
          </a:p>
          <a:p>
            <a:pPr algn="just">
              <a:lnSpc>
                <a:spcPts val="4752"/>
              </a:lnSpc>
            </a:pPr>
            <a:r>
              <a:rPr lang="en-US" sz="3600">
                <a:solidFill>
                  <a:srgbClr val="374151"/>
                </a:solidFill>
                <a:latin typeface="Arimo Bold"/>
              </a:rPr>
              <a:t>2.Standards:</a:t>
            </a:r>
            <a:r>
              <a:rPr lang="en-US" sz="3600">
                <a:solidFill>
                  <a:srgbClr val="374151"/>
                </a:solidFill>
                <a:latin typeface="Arimo"/>
              </a:rPr>
              <a:t>There is currently a lack of a unified set of standards for writing blockchain transactions. This is due to the diversity of blockchain usage and the need to address these different use cases. The development of regulations to govern the blockchain environment will play a crucial role in driving the adoption of standards and may bring the various open source consortiums together.</a:t>
            </a:r>
          </a:p>
          <a:p>
            <a:pPr algn="just" marL="706860" indent="-353430" lvl="1">
              <a:lnSpc>
                <a:spcPts val="4752"/>
              </a:lnSpc>
              <a:buFont typeface="Arial"/>
              <a:buChar char="•"/>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3.Need more validation:</a:t>
            </a:r>
            <a:r>
              <a:rPr lang="en-US" sz="3600">
                <a:solidFill>
                  <a:srgbClr val="374151"/>
                </a:solidFill>
                <a:latin typeface="Arimo"/>
              </a:rPr>
              <a:t> A barrier to the adoption of blockchain technology is the fear of executives that it has not been sufficiently tested, particularly in terms of its scalability for handling a large volume of enterprise transactions and data. Different blockchain applications may face different scalability challenges as adoption grows, and there is a concern about the amount of time and computing power required to process a large number of transactions.</a:t>
            </a:r>
          </a:p>
          <a:p>
            <a:pPr algn="just">
              <a:lnSpc>
                <a:spcPts val="4752"/>
              </a:lnSpc>
            </a:pPr>
            <a:r>
              <a:rPr lang="en-US" sz="3600">
                <a:solidFill>
                  <a:srgbClr val="374151"/>
                </a:solidFill>
                <a:latin typeface="Arimo Bold"/>
              </a:rPr>
              <a:t>4.Culture:</a:t>
            </a:r>
            <a:r>
              <a:rPr lang="en-US" sz="3600">
                <a:solidFill>
                  <a:srgbClr val="374151"/>
                </a:solidFill>
                <a:latin typeface="Arimo"/>
              </a:rPr>
              <a:t>For a long time, transactions have been conducted in a certain traditional way, but the introduction of blockchain technology represents a significant departure from this approach. Instead of relying on a centralized network, blockchain relies on a decentralized one, which can be a difficult concept for some institutions to accept. The implementation of blockchain involves not only technological changes but also significant changes to business processes.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5.Cost and efficiency: </a:t>
            </a:r>
            <a:r>
              <a:rPr lang="en-US" sz="3600">
                <a:solidFill>
                  <a:srgbClr val="374151"/>
                </a:solidFill>
                <a:latin typeface="Arimo"/>
              </a:rPr>
              <a:t>There are several types of blockchain, each with varying speeds and levels of effectiveness for conducting transactions. While the most efficient and fast blockchain options can be costly, it is necessary to choose the best blockchain in order to provide the best service and maximize the benefits of blockchain technology.</a:t>
            </a:r>
          </a:p>
          <a:p>
            <a:pPr algn="just">
              <a:lnSpc>
                <a:spcPts val="4752"/>
              </a:lnSpc>
            </a:pPr>
            <a:r>
              <a:rPr lang="en-US" sz="3600">
                <a:solidFill>
                  <a:srgbClr val="374151"/>
                </a:solidFill>
                <a:latin typeface="Arimo Bold"/>
              </a:rPr>
              <a:t>6.Security and privacy : </a:t>
            </a:r>
            <a:r>
              <a:rPr lang="en-US" sz="3600">
                <a:solidFill>
                  <a:srgbClr val="374151"/>
                </a:solidFill>
                <a:latin typeface="Arimo"/>
              </a:rPr>
              <a:t>The transactions made using bitcoin are associated with "wallets" rather than individuals. However, for the effective use of blockchain technology, transactions and contracts need to be linked to identifiable individuals. This raises concerns about the privacy and security of the data stored and accessible on the blockchain. While the architecture of a blockchain has yet to be compromised, some institutions are hesitant to adopt this technology due to the perceived risks and challenges.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p:cNvSpPr/>
          <p:nvPr/>
        </p:nvSpPr>
        <p:spPr>
          <a:xfrm flipH="false" flipV="false" rot="0">
            <a:off x="3280527" y="2488677"/>
            <a:ext cx="11726946" cy="7169084"/>
          </a:xfrm>
          <a:custGeom>
            <a:avLst/>
            <a:gdLst/>
            <a:ahLst/>
            <a:cxnLst/>
            <a:rect r="r" b="b" t="t" l="l"/>
            <a:pathLst>
              <a:path h="7169084" w="11726946">
                <a:moveTo>
                  <a:pt x="0" y="0"/>
                </a:moveTo>
                <a:lnTo>
                  <a:pt x="11726946" y="0"/>
                </a:lnTo>
                <a:lnTo>
                  <a:pt x="11726946" y="7169083"/>
                </a:lnTo>
                <a:lnTo>
                  <a:pt x="0" y="7169083"/>
                </a:lnTo>
                <a:lnTo>
                  <a:pt x="0" y="0"/>
                </a:lnTo>
                <a:close/>
              </a:path>
            </a:pathLst>
          </a:custGeom>
          <a:blipFill>
            <a:blip r:embed="rId2"/>
            <a:stretch>
              <a:fillRect l="-52313" t="-37924" r="-78723" b="-74657"/>
            </a:stretch>
          </a:blipFill>
        </p:spPr>
      </p:sp>
      <p:sp>
        <p:nvSpPr>
          <p:cNvPr name="TextBox 3" id="3"/>
          <p:cNvSpPr txBox="true"/>
          <p:nvPr/>
        </p:nvSpPr>
        <p:spPr>
          <a:xfrm rot="0">
            <a:off x="3145724" y="794856"/>
            <a:ext cx="12104960" cy="998964"/>
          </a:xfrm>
          <a:prstGeom prst="rect">
            <a:avLst/>
          </a:prstGeom>
        </p:spPr>
        <p:txBody>
          <a:bodyPr anchor="t" rtlCol="false" tIns="0" lIns="0" bIns="0" rIns="0">
            <a:spAutoFit/>
          </a:bodyPr>
          <a:lstStyle/>
          <a:p>
            <a:pPr algn="l">
              <a:lnSpc>
                <a:spcPts val="7200"/>
              </a:lnSpc>
            </a:pPr>
            <a:r>
              <a:rPr lang="en-US" sz="6000">
                <a:solidFill>
                  <a:srgbClr val="FFFFFF"/>
                </a:solidFill>
                <a:latin typeface="Arimo Bold"/>
              </a:rPr>
              <a:t>Special characteristics of blockchain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71164" y="423044"/>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4"/>
            <a:stretch>
              <a:fillRect l="0" t="0" r="0" b="-108851"/>
            </a:stretch>
          </a:blipFill>
        </p:spPr>
      </p:sp>
      <p:sp>
        <p:nvSpPr>
          <p:cNvPr name="Freeform 4" id="4"/>
          <p:cNvSpPr/>
          <p:nvPr/>
        </p:nvSpPr>
        <p:spPr>
          <a:xfrm flipH="false" flipV="false" rot="0">
            <a:off x="9385539" y="1"/>
            <a:ext cx="8902460" cy="10287000"/>
          </a:xfrm>
          <a:custGeom>
            <a:avLst/>
            <a:gdLst/>
            <a:ahLst/>
            <a:cxnLst/>
            <a:rect r="r" b="b" t="t" l="l"/>
            <a:pathLst>
              <a:path h="10287000" w="8902460">
                <a:moveTo>
                  <a:pt x="0" y="0"/>
                </a:moveTo>
                <a:lnTo>
                  <a:pt x="8902459" y="0"/>
                </a:lnTo>
                <a:lnTo>
                  <a:pt x="8902459" y="10287001"/>
                </a:lnTo>
                <a:lnTo>
                  <a:pt x="0" y="10287001"/>
                </a:lnTo>
                <a:lnTo>
                  <a:pt x="0" y="0"/>
                </a:lnTo>
                <a:close/>
              </a:path>
            </a:pathLst>
          </a:custGeom>
          <a:blipFill>
            <a:blip r:embed="rId5"/>
            <a:stretch>
              <a:fillRect l="0" t="0" r="-456" b="0"/>
            </a:stretch>
          </a:blipFill>
        </p:spPr>
      </p:sp>
      <p:sp>
        <p:nvSpPr>
          <p:cNvPr name="TextBox 5" id="5"/>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6" id="6"/>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7" id="7"/>
          <p:cNvSpPr/>
          <p:nvPr/>
        </p:nvSpPr>
        <p:spPr>
          <a:xfrm flipH="false" flipV="false" rot="0">
            <a:off x="369963" y="423044"/>
            <a:ext cx="17545670" cy="9438286"/>
          </a:xfrm>
          <a:custGeom>
            <a:avLst/>
            <a:gdLst/>
            <a:ahLst/>
            <a:cxnLst/>
            <a:rect r="r" b="b" t="t" l="l"/>
            <a:pathLst>
              <a:path h="9438286" w="17545670">
                <a:moveTo>
                  <a:pt x="0" y="0"/>
                </a:moveTo>
                <a:lnTo>
                  <a:pt x="17545669" y="0"/>
                </a:lnTo>
                <a:lnTo>
                  <a:pt x="17545669" y="9438286"/>
                </a:lnTo>
                <a:lnTo>
                  <a:pt x="0" y="9438286"/>
                </a:lnTo>
                <a:lnTo>
                  <a:pt x="0" y="0"/>
                </a:lnTo>
                <a:close/>
              </a:path>
            </a:pathLst>
          </a:custGeom>
          <a:blipFill>
            <a:blip r:embed="rId4"/>
            <a:stretch>
              <a:fillRect l="0" t="0" r="0" b="-108851"/>
            </a:stretch>
          </a:blipFill>
        </p:spPr>
      </p:sp>
      <p:sp>
        <p:nvSpPr>
          <p:cNvPr name="Freeform 8" id="8"/>
          <p:cNvSpPr/>
          <p:nvPr/>
        </p:nvSpPr>
        <p:spPr>
          <a:xfrm flipH="false" flipV="false" rot="0">
            <a:off x="9614139" y="228602"/>
            <a:ext cx="8902460" cy="10287000"/>
          </a:xfrm>
          <a:custGeom>
            <a:avLst/>
            <a:gdLst/>
            <a:ahLst/>
            <a:cxnLst/>
            <a:rect r="r" b="b" t="t" l="l"/>
            <a:pathLst>
              <a:path h="10287000" w="8902460">
                <a:moveTo>
                  <a:pt x="0" y="0"/>
                </a:moveTo>
                <a:lnTo>
                  <a:pt x="8902459" y="0"/>
                </a:lnTo>
                <a:lnTo>
                  <a:pt x="8902459" y="10287000"/>
                </a:lnTo>
                <a:lnTo>
                  <a:pt x="0" y="10287000"/>
                </a:lnTo>
                <a:lnTo>
                  <a:pt x="0" y="0"/>
                </a:lnTo>
                <a:close/>
              </a:path>
            </a:pathLst>
          </a:custGeom>
          <a:blipFill>
            <a:blip r:embed="rId5"/>
            <a:stretch>
              <a:fillRect l="0" t="0" r="-456" b="0"/>
            </a:stretch>
          </a:blipFill>
        </p:spPr>
      </p:sp>
      <p:sp>
        <p:nvSpPr>
          <p:cNvPr name="TextBox 9" id="9"/>
          <p:cNvSpPr txBox="true"/>
          <p:nvPr/>
        </p:nvSpPr>
        <p:spPr>
          <a:xfrm rot="0">
            <a:off x="1065297" y="458571"/>
            <a:ext cx="14722740" cy="1316610"/>
          </a:xfrm>
          <a:prstGeom prst="rect">
            <a:avLst/>
          </a:prstGeom>
        </p:spPr>
        <p:txBody>
          <a:bodyPr anchor="t" rtlCol="false" tIns="0" lIns="0" bIns="0" rIns="0">
            <a:spAutoFit/>
          </a:bodyPr>
          <a:lstStyle/>
          <a:p>
            <a:pPr algn="l">
              <a:lnSpc>
                <a:spcPts val="6480"/>
              </a:lnSpc>
            </a:pPr>
            <a:r>
              <a:rPr lang="en-US" sz="6000">
                <a:solidFill>
                  <a:srgbClr val="000000"/>
                </a:solidFill>
                <a:latin typeface="Arimo Bold"/>
              </a:rPr>
              <a:t>General Concepts of Blockchain</a:t>
            </a:r>
            <a:r>
              <a:rPr lang="en-US" sz="6000">
                <a:solidFill>
                  <a:srgbClr val="F4EDD8"/>
                </a:solidFill>
                <a:latin typeface="Arimo"/>
              </a:rPr>
              <a:t>	</a:t>
            </a:r>
          </a:p>
        </p:txBody>
      </p:sp>
      <p:sp>
        <p:nvSpPr>
          <p:cNvPr name="TextBox 10" id="10"/>
          <p:cNvSpPr txBox="true"/>
          <p:nvPr/>
        </p:nvSpPr>
        <p:spPr>
          <a:xfrm rot="0">
            <a:off x="1065297" y="2297555"/>
            <a:ext cx="16614603" cy="7746656"/>
          </a:xfrm>
          <a:prstGeom prst="rect">
            <a:avLst/>
          </a:prstGeom>
        </p:spPr>
        <p:txBody>
          <a:bodyPr anchor="t" rtlCol="false" tIns="0" lIns="0" bIns="0" rIns="0">
            <a:spAutoFit/>
          </a:bodyPr>
          <a:lstStyle/>
          <a:p>
            <a:pPr algn="just" marL="734006" indent="-367003" lvl="1">
              <a:lnSpc>
                <a:spcPts val="4950"/>
              </a:lnSpc>
              <a:buFont typeface="Arial"/>
              <a:buChar char="•"/>
            </a:pPr>
            <a:r>
              <a:rPr lang="en-US" sz="3750">
                <a:solidFill>
                  <a:srgbClr val="000000"/>
                </a:solidFill>
                <a:latin typeface="Arimo"/>
              </a:rPr>
              <a:t>Bank transactions could be failed sometimes for Technical issues, Account hacked, Transfer limits,</a:t>
            </a:r>
            <a:r>
              <a:rPr lang="en-US" sz="3750">
                <a:solidFill>
                  <a:srgbClr val="F4EDD8"/>
                </a:solidFill>
                <a:latin typeface="Arimo"/>
              </a:rPr>
              <a:t> </a:t>
            </a:r>
            <a:r>
              <a:rPr lang="en-US" sz="3750">
                <a:solidFill>
                  <a:srgbClr val="000000"/>
                </a:solidFill>
                <a:latin typeface="Arimo"/>
              </a:rPr>
              <a:t>High transfer charges etc.</a:t>
            </a:r>
          </a:p>
          <a:p>
            <a:pPr algn="just" marL="734006" indent="-367003" lvl="1">
              <a:lnSpc>
                <a:spcPts val="4950"/>
              </a:lnSpc>
              <a:buFont typeface="Arial"/>
              <a:buChar char="•"/>
            </a:pPr>
            <a:r>
              <a:rPr lang="en-US" sz="3750">
                <a:solidFill>
                  <a:srgbClr val="000000"/>
                </a:solidFill>
                <a:latin typeface="Arimo"/>
              </a:rPr>
              <a:t>To solve this problem here comes cryptocurrency (Digital or virtual currency) such as bitcoin, litecoin, ethereum &amp; so on.</a:t>
            </a:r>
            <a:r>
              <a:rPr lang="en-US" sz="3750">
                <a:solidFill>
                  <a:srgbClr val="F4EDD8"/>
                </a:solidFill>
                <a:latin typeface="Arimo"/>
              </a:rPr>
              <a:t> </a:t>
            </a:r>
            <a:r>
              <a:rPr lang="en-US" sz="3750">
                <a:solidFill>
                  <a:srgbClr val="000000"/>
                </a:solidFill>
                <a:latin typeface="Arimo"/>
              </a:rPr>
              <a:t>There are many unethical transactions occurring around us. To control black money transfer there uses a database tool named blockchain.</a:t>
            </a:r>
          </a:p>
          <a:p>
            <a:pPr algn="just" marL="734006" indent="-367003" lvl="1">
              <a:lnSpc>
                <a:spcPts val="4950"/>
              </a:lnSpc>
              <a:buFont typeface="Arial"/>
              <a:buChar char="•"/>
            </a:pPr>
            <a:r>
              <a:rPr lang="en-US" sz="375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Security</a:t>
            </a:r>
            <a:r>
              <a:rPr lang="en-US" sz="3600">
                <a:solidFill>
                  <a:srgbClr val="374151"/>
                </a:solidFill>
                <a:latin typeface="Arimo"/>
              </a:rPr>
              <a:t>: The concept of consensus used in blockchains also applies to the security of the network. As opposed to hacking a single system, in a blockchain network one would have to hack all the nodes, making it more secure and less susceptible to hacking.</a:t>
            </a:r>
          </a:p>
          <a:p>
            <a:pPr algn="just">
              <a:lnSpc>
                <a:spcPts val="4752"/>
              </a:lnSpc>
            </a:pPr>
            <a:r>
              <a:rPr lang="en-US" sz="3600">
                <a:solidFill>
                  <a:srgbClr val="374151"/>
                </a:solidFill>
                <a:latin typeface="Arimo Bold"/>
              </a:rPr>
              <a:t>Transparent and incorruptible: </a:t>
            </a:r>
            <a:r>
              <a:rPr lang="en-US" sz="3600">
                <a:solidFill>
                  <a:srgbClr val="374151"/>
                </a:solidFill>
                <a:latin typeface="Arimo"/>
              </a:rPr>
              <a:t>The blockchain operates on the principle of consensus, meaning that any changes made to the blockchain transactions require the approval of all individual nodes. This property of consensus leads to transparency within the blockchain network and reduces the chances of data corruption. Unlike a traditional system that involves banks as a central authority, where one person is responsible for a piece of information and can easily corrupt it, in a blockchain network, any changes made to a piece of information will be reflected in every node's system. With at least 100-200 nodes present in the network, it is nearly impossible to corrupt the data.</a:t>
            </a:r>
          </a:p>
          <a:p>
            <a:pPr algn="just" marL="706860" indent="-353430" lvl="1">
              <a:lnSpc>
                <a:spcPts val="4752"/>
              </a:lnSpc>
              <a:buFont typeface="Arial"/>
              <a:buChar char="•"/>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25672"/>
            <a:ext cx="17545670" cy="9472455"/>
          </a:xfrm>
          <a:custGeom>
            <a:avLst/>
            <a:gdLst/>
            <a:ahLst/>
            <a:cxnLst/>
            <a:rect r="r" b="b" t="t" l="l"/>
            <a:pathLst>
              <a:path h="9472455" w="17545670">
                <a:moveTo>
                  <a:pt x="0" y="0"/>
                </a:moveTo>
                <a:lnTo>
                  <a:pt x="17545670" y="0"/>
                </a:lnTo>
                <a:lnTo>
                  <a:pt x="17545670" y="9472454"/>
                </a:lnTo>
                <a:lnTo>
                  <a:pt x="0" y="9472454"/>
                </a:lnTo>
                <a:lnTo>
                  <a:pt x="0" y="0"/>
                </a:lnTo>
                <a:close/>
              </a:path>
            </a:pathLst>
          </a:custGeom>
          <a:blipFill>
            <a:blip r:embed="rId3"/>
            <a:stretch>
              <a:fillRect l="0" t="0" r="0" b="-108098"/>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752"/>
              </a:lnSpc>
            </a:pPr>
            <a:r>
              <a:rPr lang="en-US" sz="3600">
                <a:solidFill>
                  <a:srgbClr val="374151"/>
                </a:solidFill>
                <a:latin typeface="Arimo Bold"/>
              </a:rPr>
              <a:t>Consensus: </a:t>
            </a:r>
            <a:r>
              <a:rPr lang="en-US" sz="3600">
                <a:solidFill>
                  <a:srgbClr val="374151"/>
                </a:solidFill>
                <a:latin typeface="Arimo"/>
              </a:rPr>
              <a:t>The property of consensus works on the idea that if any change is to be made on the on the blockchain transaction then before doing it we need to take the permission of all the individual nodes without them we cannot do the same.</a:t>
            </a:r>
          </a:p>
          <a:p>
            <a:pPr algn="just">
              <a:lnSpc>
                <a:spcPts val="4752"/>
              </a:lnSpc>
            </a:pPr>
            <a:r>
              <a:rPr lang="en-US" sz="3600">
                <a:solidFill>
                  <a:srgbClr val="374151"/>
                </a:solidFill>
                <a:latin typeface="Arimo Bold"/>
              </a:rPr>
              <a:t>Immutability of Data:</a:t>
            </a:r>
            <a:r>
              <a:rPr lang="en-US" sz="3600">
                <a:solidFill>
                  <a:srgbClr val="374151"/>
                </a:solidFill>
                <a:latin typeface="Arimo"/>
              </a:rPr>
              <a:t> Once a transaction is agreed upon, it cannot be altered. Subsequent transactions can be made, but the original transaction remains visible and cannot be hidden. This leads to the concept of asset provenance, which allows us to trace the history of an asset, including its location and ownership, as well as the history of the asset's owner.</a:t>
            </a:r>
          </a:p>
          <a:p>
            <a:pPr algn="just">
              <a:lnSpc>
                <a:spcPts val="4752"/>
              </a:lnSpc>
            </a:pPr>
            <a:r>
              <a:rPr lang="en-US" sz="3600">
                <a:solidFill>
                  <a:srgbClr val="374151"/>
                </a:solidFill>
                <a:latin typeface="Arimo Bold"/>
              </a:rPr>
              <a:t>The idea of decentralization: </a:t>
            </a:r>
            <a:r>
              <a:rPr lang="en-US" sz="3600">
                <a:solidFill>
                  <a:srgbClr val="374151"/>
                </a:solidFill>
                <a:latin typeface="Arimo"/>
              </a:rPr>
              <a:t>The blockchain is a decentralized technology. Decentralization means that the control over all the processing is not with any single entity. A global network of computers uses the blockchain technology to jointly manage the database that records the Bitcoin transactions. That is, Bitcoin is managed by its network as a whole, and not by any one central authority.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71163" y="388875"/>
            <a:ext cx="17545670" cy="9472455"/>
          </a:xfrm>
          <a:custGeom>
            <a:avLst/>
            <a:gdLst/>
            <a:ahLst/>
            <a:cxnLst/>
            <a:rect r="r" b="b" t="t" l="l"/>
            <a:pathLst>
              <a:path h="9472455" w="17545670">
                <a:moveTo>
                  <a:pt x="0" y="0"/>
                </a:moveTo>
                <a:lnTo>
                  <a:pt x="17545669" y="0"/>
                </a:lnTo>
                <a:lnTo>
                  <a:pt x="17545669" y="9472455"/>
                </a:lnTo>
                <a:lnTo>
                  <a:pt x="0" y="9472455"/>
                </a:lnTo>
                <a:lnTo>
                  <a:pt x="0" y="0"/>
                </a:lnTo>
                <a:close/>
              </a:path>
            </a:pathLst>
          </a:custGeom>
          <a:blipFill>
            <a:blip r:embed="rId3"/>
            <a:stretch>
              <a:fillRect l="0" t="0" r="0" b="-108098"/>
            </a:stretch>
          </a:blipFill>
        </p:spPr>
      </p:sp>
      <p:sp>
        <p:nvSpPr>
          <p:cNvPr name="TextBox 5" id="5"/>
          <p:cNvSpPr txBox="true"/>
          <p:nvPr/>
        </p:nvSpPr>
        <p:spPr>
          <a:xfrm rot="0">
            <a:off x="3851181" y="4340442"/>
            <a:ext cx="10585638" cy="1039743"/>
          </a:xfrm>
          <a:prstGeom prst="rect">
            <a:avLst/>
          </a:prstGeom>
        </p:spPr>
        <p:txBody>
          <a:bodyPr anchor="t" rtlCol="false" tIns="0" lIns="0" bIns="0" rIns="0">
            <a:spAutoFit/>
          </a:bodyPr>
          <a:lstStyle/>
          <a:p>
            <a:pPr algn="ctr">
              <a:lnSpc>
                <a:spcPts val="9504"/>
              </a:lnSpc>
            </a:pPr>
            <a:r>
              <a:rPr lang="en-US" sz="7200">
                <a:solidFill>
                  <a:srgbClr val="374151"/>
                </a:solidFill>
                <a:latin typeface="Arim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71163" y="425670"/>
            <a:ext cx="17545670" cy="9438286"/>
          </a:xfrm>
          <a:custGeom>
            <a:avLst/>
            <a:gdLst/>
            <a:ahLst/>
            <a:cxnLst/>
            <a:rect r="r" b="b" t="t" l="l"/>
            <a:pathLst>
              <a:path h="9438286" w="17545670">
                <a:moveTo>
                  <a:pt x="0" y="0"/>
                </a:moveTo>
                <a:lnTo>
                  <a:pt x="17545669" y="0"/>
                </a:lnTo>
                <a:lnTo>
                  <a:pt x="17545669"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1065297" y="458571"/>
            <a:ext cx="14722740" cy="1316610"/>
          </a:xfrm>
          <a:prstGeom prst="rect">
            <a:avLst/>
          </a:prstGeom>
        </p:spPr>
        <p:txBody>
          <a:bodyPr anchor="t" rtlCol="false" tIns="0" lIns="0" bIns="0" rIns="0">
            <a:spAutoFit/>
          </a:bodyPr>
          <a:lstStyle/>
          <a:p>
            <a:pPr algn="l">
              <a:lnSpc>
                <a:spcPts val="6480"/>
              </a:lnSpc>
            </a:pPr>
            <a:r>
              <a:rPr lang="en-US" sz="6000">
                <a:solidFill>
                  <a:srgbClr val="000000"/>
                </a:solidFill>
                <a:latin typeface="Arimo Bold"/>
              </a:rPr>
              <a:t>What is a Blockchain?</a:t>
            </a:r>
            <a:r>
              <a:rPr lang="en-US" sz="6000">
                <a:solidFill>
                  <a:srgbClr val="F4EDD8"/>
                </a:solidFill>
                <a:latin typeface="Arimo"/>
              </a:rPr>
              <a:t>	</a:t>
            </a:r>
          </a:p>
        </p:txBody>
      </p:sp>
      <p:sp>
        <p:nvSpPr>
          <p:cNvPr name="TextBox 6" id="6"/>
          <p:cNvSpPr txBox="true"/>
          <p:nvPr/>
        </p:nvSpPr>
        <p:spPr>
          <a:xfrm rot="0">
            <a:off x="1065297" y="2307080"/>
            <a:ext cx="16614603" cy="6846379"/>
          </a:xfrm>
          <a:prstGeom prst="rect">
            <a:avLst/>
          </a:prstGeom>
        </p:spPr>
        <p:txBody>
          <a:bodyPr anchor="t" rtlCol="false" tIns="0" lIns="0" bIns="0" rIns="0">
            <a:spAutoFit/>
          </a:bodyPr>
          <a:lstStyle/>
          <a:p>
            <a:pPr algn="just" marL="706860" indent="-353430" lvl="1">
              <a:lnSpc>
                <a:spcPts val="4752"/>
              </a:lnSpc>
              <a:buFont typeface="Arial"/>
              <a:buChar char="•"/>
            </a:pPr>
            <a:r>
              <a:rPr lang="en-US" sz="3600">
                <a:solidFill>
                  <a:srgbClr val="374151"/>
                </a:solidFill>
                <a:latin typeface="Arimo"/>
              </a:rPr>
              <a:t>A blockchain is a decentralized, distributed ledger that records transactions on multiple computers in such a way that the record cannot be altered retroactively without the alteration of all subsequent blocks and the consensus of the network.</a:t>
            </a:r>
          </a:p>
          <a:p>
            <a:pPr algn="just" marL="706860" indent="-353430" lvl="1">
              <a:lnSpc>
                <a:spcPts val="4752"/>
              </a:lnSpc>
              <a:buFont typeface="Arial"/>
              <a:buChar char="•"/>
            </a:pPr>
            <a:r>
              <a:rPr lang="en-US" sz="3600">
                <a:solidFill>
                  <a:srgbClr val="374151"/>
                </a:solidFill>
                <a:latin typeface="Arimo"/>
              </a:rPr>
              <a:t>A blockchain is a digital ledger of transactions that is duplicated and distributed across the entire network of computer systems on the blockchain. Each block in the chain contains a number of transactions, and every time a new transaction is added, it is recorded in a new block that is linked to the previous block. This creates a chain of blocks that shows a permanent and unalterable record of all the transactions in the history of that blockchain.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p:cNvSpPr/>
          <p:nvPr/>
        </p:nvSpPr>
        <p:spPr>
          <a:xfrm flipH="false" flipV="false" rot="0">
            <a:off x="1145360" y="5479332"/>
            <a:ext cx="7253925" cy="4333971"/>
          </a:xfrm>
          <a:custGeom>
            <a:avLst/>
            <a:gdLst/>
            <a:ahLst/>
            <a:cxnLst/>
            <a:rect r="r" b="b" t="t" l="l"/>
            <a:pathLst>
              <a:path h="4333971" w="7253925">
                <a:moveTo>
                  <a:pt x="0" y="0"/>
                </a:moveTo>
                <a:lnTo>
                  <a:pt x="7253924" y="0"/>
                </a:lnTo>
                <a:lnTo>
                  <a:pt x="7253924" y="4333971"/>
                </a:lnTo>
                <a:lnTo>
                  <a:pt x="0" y="4333971"/>
                </a:lnTo>
                <a:lnTo>
                  <a:pt x="0" y="0"/>
                </a:lnTo>
                <a:close/>
              </a:path>
            </a:pathLst>
          </a:custGeom>
          <a:blipFill>
            <a:blip r:embed="rId2"/>
            <a:stretch>
              <a:fillRect l="-28191" t="-64149" r="-156684" b="-104055"/>
            </a:stretch>
          </a:blipFill>
        </p:spPr>
      </p:sp>
      <p:sp>
        <p:nvSpPr>
          <p:cNvPr name="Freeform 3" id="3"/>
          <p:cNvSpPr/>
          <p:nvPr/>
        </p:nvSpPr>
        <p:spPr>
          <a:xfrm flipH="false" flipV="false" rot="0">
            <a:off x="9888715" y="5479332"/>
            <a:ext cx="7833675" cy="4333971"/>
          </a:xfrm>
          <a:custGeom>
            <a:avLst/>
            <a:gdLst/>
            <a:ahLst/>
            <a:cxnLst/>
            <a:rect r="r" b="b" t="t" l="l"/>
            <a:pathLst>
              <a:path h="4333971" w="7833675">
                <a:moveTo>
                  <a:pt x="0" y="0"/>
                </a:moveTo>
                <a:lnTo>
                  <a:pt x="7833675" y="0"/>
                </a:lnTo>
                <a:lnTo>
                  <a:pt x="7833675" y="4333971"/>
                </a:lnTo>
                <a:lnTo>
                  <a:pt x="0" y="4333971"/>
                </a:lnTo>
                <a:lnTo>
                  <a:pt x="0" y="0"/>
                </a:lnTo>
                <a:close/>
              </a:path>
            </a:pathLst>
          </a:custGeom>
          <a:blipFill>
            <a:blip r:embed="rId3"/>
            <a:stretch>
              <a:fillRect l="-19539" t="-68769" r="-146450" b="-101668"/>
            </a:stretch>
          </a:blipFill>
        </p:spPr>
      </p:sp>
      <p:sp>
        <p:nvSpPr>
          <p:cNvPr name="Freeform 4" id="4"/>
          <p:cNvSpPr/>
          <p:nvPr/>
        </p:nvSpPr>
        <p:spPr>
          <a:xfrm flipH="false" flipV="false" rot="0">
            <a:off x="1145360" y="399462"/>
            <a:ext cx="7253925" cy="4238528"/>
          </a:xfrm>
          <a:custGeom>
            <a:avLst/>
            <a:gdLst/>
            <a:ahLst/>
            <a:cxnLst/>
            <a:rect r="r" b="b" t="t" l="l"/>
            <a:pathLst>
              <a:path h="4238528" w="7253925">
                <a:moveTo>
                  <a:pt x="0" y="0"/>
                </a:moveTo>
                <a:lnTo>
                  <a:pt x="7253924" y="0"/>
                </a:lnTo>
                <a:lnTo>
                  <a:pt x="7253924" y="4238528"/>
                </a:lnTo>
                <a:lnTo>
                  <a:pt x="0" y="4238528"/>
                </a:lnTo>
                <a:lnTo>
                  <a:pt x="0" y="0"/>
                </a:lnTo>
                <a:close/>
              </a:path>
            </a:pathLst>
          </a:custGeom>
          <a:blipFill>
            <a:blip r:embed="rId4"/>
            <a:stretch>
              <a:fillRect l="-40103" t="-136814" r="-203393" b="-93862"/>
            </a:stretch>
          </a:blipFill>
        </p:spPr>
      </p:sp>
      <p:sp>
        <p:nvSpPr>
          <p:cNvPr name="Freeform 5" id="5"/>
          <p:cNvSpPr/>
          <p:nvPr/>
        </p:nvSpPr>
        <p:spPr>
          <a:xfrm flipH="false" flipV="false" rot="0">
            <a:off x="9888718" y="399462"/>
            <a:ext cx="7833675" cy="4238528"/>
          </a:xfrm>
          <a:custGeom>
            <a:avLst/>
            <a:gdLst/>
            <a:ahLst/>
            <a:cxnLst/>
            <a:rect r="r" b="b" t="t" l="l"/>
            <a:pathLst>
              <a:path h="4238528" w="7833675">
                <a:moveTo>
                  <a:pt x="0" y="0"/>
                </a:moveTo>
                <a:lnTo>
                  <a:pt x="7833675" y="0"/>
                </a:lnTo>
                <a:lnTo>
                  <a:pt x="7833675" y="4238528"/>
                </a:lnTo>
                <a:lnTo>
                  <a:pt x="0" y="4238528"/>
                </a:lnTo>
                <a:lnTo>
                  <a:pt x="0" y="0"/>
                </a:lnTo>
                <a:close/>
              </a:path>
            </a:pathLst>
          </a:custGeom>
          <a:blipFill>
            <a:blip r:embed="rId5"/>
            <a:stretch>
              <a:fillRect l="-14330" t="-48982" r="-84952" b="-58194"/>
            </a:stretch>
          </a:blipFill>
        </p:spPr>
      </p:sp>
      <p:sp>
        <p:nvSpPr>
          <p:cNvPr name="TextBox 6" id="6"/>
          <p:cNvSpPr txBox="true"/>
          <p:nvPr/>
        </p:nvSpPr>
        <p:spPr>
          <a:xfrm rot="0">
            <a:off x="615915" y="435657"/>
            <a:ext cx="408438" cy="472083"/>
          </a:xfrm>
          <a:prstGeom prst="rect">
            <a:avLst/>
          </a:prstGeom>
        </p:spPr>
        <p:txBody>
          <a:bodyPr anchor="t" rtlCol="false" tIns="0" lIns="0" bIns="0" rIns="0">
            <a:spAutoFit/>
          </a:bodyPr>
          <a:lstStyle/>
          <a:p>
            <a:pPr algn="l">
              <a:lnSpc>
                <a:spcPts val="3240"/>
              </a:lnSpc>
            </a:pPr>
            <a:r>
              <a:rPr lang="en-US" sz="2700" spc="-125">
                <a:solidFill>
                  <a:srgbClr val="FFFFFF"/>
                </a:solidFill>
                <a:latin typeface="Open Sans"/>
              </a:rPr>
              <a:t>1.</a:t>
            </a:r>
          </a:p>
        </p:txBody>
      </p:sp>
      <p:sp>
        <p:nvSpPr>
          <p:cNvPr name="TextBox 7" id="7"/>
          <p:cNvSpPr txBox="true"/>
          <p:nvPr/>
        </p:nvSpPr>
        <p:spPr>
          <a:xfrm rot="0">
            <a:off x="9361203" y="435657"/>
            <a:ext cx="408438" cy="472083"/>
          </a:xfrm>
          <a:prstGeom prst="rect">
            <a:avLst/>
          </a:prstGeom>
        </p:spPr>
        <p:txBody>
          <a:bodyPr anchor="t" rtlCol="false" tIns="0" lIns="0" bIns="0" rIns="0">
            <a:spAutoFit/>
          </a:bodyPr>
          <a:lstStyle/>
          <a:p>
            <a:pPr algn="l">
              <a:lnSpc>
                <a:spcPts val="3240"/>
              </a:lnSpc>
            </a:pPr>
            <a:r>
              <a:rPr lang="en-US" sz="2700" spc="-125">
                <a:solidFill>
                  <a:srgbClr val="FFFFFF"/>
                </a:solidFill>
                <a:latin typeface="Open Sans"/>
              </a:rPr>
              <a:t>2.</a:t>
            </a:r>
          </a:p>
        </p:txBody>
      </p:sp>
      <p:sp>
        <p:nvSpPr>
          <p:cNvPr name="TextBox 8" id="8"/>
          <p:cNvSpPr txBox="true"/>
          <p:nvPr/>
        </p:nvSpPr>
        <p:spPr>
          <a:xfrm rot="0">
            <a:off x="615915" y="5424880"/>
            <a:ext cx="408438" cy="472083"/>
          </a:xfrm>
          <a:prstGeom prst="rect">
            <a:avLst/>
          </a:prstGeom>
        </p:spPr>
        <p:txBody>
          <a:bodyPr anchor="t" rtlCol="false" tIns="0" lIns="0" bIns="0" rIns="0">
            <a:spAutoFit/>
          </a:bodyPr>
          <a:lstStyle/>
          <a:p>
            <a:pPr algn="l">
              <a:lnSpc>
                <a:spcPts val="3240"/>
              </a:lnSpc>
            </a:pPr>
            <a:r>
              <a:rPr lang="en-US" sz="2700" spc="-125">
                <a:solidFill>
                  <a:srgbClr val="FFFFFF"/>
                </a:solidFill>
                <a:latin typeface="Open Sans"/>
              </a:rPr>
              <a:t>3.</a:t>
            </a:r>
          </a:p>
        </p:txBody>
      </p:sp>
      <p:sp>
        <p:nvSpPr>
          <p:cNvPr name="TextBox 9" id="9"/>
          <p:cNvSpPr txBox="true"/>
          <p:nvPr/>
        </p:nvSpPr>
        <p:spPr>
          <a:xfrm rot="0">
            <a:off x="9361203" y="5376655"/>
            <a:ext cx="408438" cy="472083"/>
          </a:xfrm>
          <a:prstGeom prst="rect">
            <a:avLst/>
          </a:prstGeom>
        </p:spPr>
        <p:txBody>
          <a:bodyPr anchor="t" rtlCol="false" tIns="0" lIns="0" bIns="0" rIns="0">
            <a:spAutoFit/>
          </a:bodyPr>
          <a:lstStyle/>
          <a:p>
            <a:pPr algn="l">
              <a:lnSpc>
                <a:spcPts val="3240"/>
              </a:lnSpc>
            </a:pPr>
            <a:r>
              <a:rPr lang="en-US" sz="2700" spc="-125">
                <a:solidFill>
                  <a:srgbClr val="FFFFFF"/>
                </a:solidFill>
                <a:latin typeface="Open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43508"/>
            <a:ext cx="16614603" cy="8641026"/>
          </a:xfrm>
          <a:prstGeom prst="rect">
            <a:avLst/>
          </a:prstGeom>
        </p:spPr>
        <p:txBody>
          <a:bodyPr anchor="t" rtlCol="false" tIns="0" lIns="0" bIns="0" rIns="0">
            <a:spAutoFit/>
          </a:bodyPr>
          <a:lstStyle/>
          <a:p>
            <a:pPr algn="just">
              <a:lnSpc>
                <a:spcPts val="4356"/>
              </a:lnSpc>
            </a:pPr>
            <a:r>
              <a:rPr lang="en-US" sz="3300">
                <a:solidFill>
                  <a:srgbClr val="000000"/>
                </a:solidFill>
                <a:latin typeface="Arimo"/>
              </a:rPr>
              <a:t>Each block contains 3 things:</a:t>
            </a:r>
          </a:p>
          <a:p>
            <a:pPr algn="just">
              <a:lnSpc>
                <a:spcPts val="4356"/>
              </a:lnSpc>
            </a:pPr>
            <a:r>
              <a:rPr lang="en-US" sz="3300">
                <a:solidFill>
                  <a:srgbClr val="000000"/>
                </a:solidFill>
                <a:latin typeface="Arimo"/>
              </a:rPr>
              <a:t>o   Data</a:t>
            </a:r>
          </a:p>
          <a:p>
            <a:pPr algn="just">
              <a:lnSpc>
                <a:spcPts val="4356"/>
              </a:lnSpc>
            </a:pPr>
            <a:r>
              <a:rPr lang="en-US" sz="3300">
                <a:solidFill>
                  <a:srgbClr val="000000"/>
                </a:solidFill>
                <a:latin typeface="Arimo"/>
              </a:rPr>
              <a:t>o   Hash</a:t>
            </a:r>
          </a:p>
          <a:p>
            <a:pPr algn="just">
              <a:lnSpc>
                <a:spcPts val="4356"/>
              </a:lnSpc>
            </a:pPr>
            <a:r>
              <a:rPr lang="en-US" sz="3300">
                <a:solidFill>
                  <a:srgbClr val="000000"/>
                </a:solidFill>
                <a:latin typeface="Arimo"/>
              </a:rPr>
              <a:t>o   Previous hash</a:t>
            </a:r>
          </a:p>
          <a:p>
            <a:pPr algn="just">
              <a:lnSpc>
                <a:spcPts val="4356"/>
              </a:lnSpc>
            </a:pPr>
            <a:r>
              <a:rPr lang="en-US" sz="3300">
                <a:solidFill>
                  <a:srgbClr val="000000"/>
                </a:solidFill>
                <a:latin typeface="Arimo"/>
              </a:rPr>
              <a:t>In the chain the 1ˢᵗ block doesn’t store any previous hash, that block is called genesis block…</a:t>
            </a:r>
          </a:p>
          <a:p>
            <a:pPr algn="just">
              <a:lnSpc>
                <a:spcPts val="4554"/>
              </a:lnSpc>
            </a:pPr>
            <a:r>
              <a:rPr lang="en-US" sz="3450">
                <a:solidFill>
                  <a:srgbClr val="000000"/>
                </a:solidFill>
                <a:latin typeface="Arimo"/>
              </a:rPr>
              <a:t> </a:t>
            </a:r>
            <a:r>
              <a:rPr lang="en-US" sz="3450">
                <a:solidFill>
                  <a:srgbClr val="000000"/>
                </a:solidFill>
                <a:latin typeface="Arimo Bold"/>
              </a:rPr>
              <a:t>Database vs Blockchain:</a:t>
            </a:r>
          </a:p>
          <a:p>
            <a:pPr algn="just">
              <a:lnSpc>
                <a:spcPts val="4356"/>
              </a:lnSpc>
            </a:pPr>
            <a:r>
              <a:rPr lang="en-US" sz="3300">
                <a:solidFill>
                  <a:srgbClr val="000000"/>
                </a:solidFill>
                <a:latin typeface="Arimo"/>
              </a:rPr>
              <a:t>o   Only admin can access the central database where blockchain is a decentralized system where every information is shared with others over the network.</a:t>
            </a:r>
          </a:p>
          <a:p>
            <a:pPr algn="just">
              <a:lnSpc>
                <a:spcPts val="4356"/>
              </a:lnSpc>
            </a:pPr>
            <a:r>
              <a:rPr lang="en-US" sz="3300">
                <a:solidFill>
                  <a:srgbClr val="000000"/>
                </a:solidFill>
                <a:latin typeface="Arimo"/>
              </a:rPr>
              <a:t>o   Admin can easily modify any information in the database, but changes in blockchain is difficult. Hackers or middle man cannot easily change all the info stored together in blockchain.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Freeform 3" id="3"/>
          <p:cNvSpPr/>
          <p:nvPr/>
        </p:nvSpPr>
        <p:spPr>
          <a:xfrm flipH="false" flipV="false" rot="0">
            <a:off x="347514" y="459839"/>
            <a:ext cx="17601526" cy="9438286"/>
          </a:xfrm>
          <a:custGeom>
            <a:avLst/>
            <a:gdLst/>
            <a:ahLst/>
            <a:cxnLst/>
            <a:rect r="r" b="b" t="t" l="l"/>
            <a:pathLst>
              <a:path h="9438286" w="17601526">
                <a:moveTo>
                  <a:pt x="0" y="0"/>
                </a:moveTo>
                <a:lnTo>
                  <a:pt x="17601526" y="0"/>
                </a:lnTo>
                <a:lnTo>
                  <a:pt x="17601526" y="9438286"/>
                </a:lnTo>
                <a:lnTo>
                  <a:pt x="0" y="9438286"/>
                </a:lnTo>
                <a:lnTo>
                  <a:pt x="0" y="0"/>
                </a:lnTo>
                <a:close/>
              </a:path>
            </a:pathLst>
          </a:custGeom>
          <a:blipFill>
            <a:blip r:embed="rId3"/>
            <a:stretch>
              <a:fillRect l="0" t="0" r="0" b="-109516"/>
            </a:stretch>
          </a:blipFill>
        </p:spPr>
      </p:sp>
      <p:sp>
        <p:nvSpPr>
          <p:cNvPr name="TextBox 4" id="4"/>
          <p:cNvSpPr txBox="true"/>
          <p:nvPr/>
        </p:nvSpPr>
        <p:spPr>
          <a:xfrm rot="0">
            <a:off x="836696" y="814933"/>
            <a:ext cx="16614608" cy="8669601"/>
          </a:xfrm>
          <a:prstGeom prst="rect">
            <a:avLst/>
          </a:prstGeom>
        </p:spPr>
        <p:txBody>
          <a:bodyPr anchor="t" rtlCol="false" tIns="0" lIns="0" bIns="0" rIns="0">
            <a:spAutoFit/>
          </a:bodyPr>
          <a:lstStyle/>
          <a:p>
            <a:pPr algn="just">
              <a:lnSpc>
                <a:spcPts val="7920"/>
              </a:lnSpc>
            </a:pPr>
            <a:r>
              <a:rPr lang="en-US" sz="6000">
                <a:solidFill>
                  <a:srgbClr val="374151"/>
                </a:solidFill>
                <a:latin typeface="Arimo Bold"/>
              </a:rPr>
              <a:t>Brief description of the concept of blockchain</a:t>
            </a:r>
          </a:p>
          <a:p>
            <a:pPr algn="just">
              <a:lnSpc>
                <a:spcPts val="4752"/>
              </a:lnSpc>
            </a:pPr>
            <a:r>
              <a:rPr lang="en-US" sz="3600">
                <a:solidFill>
                  <a:srgbClr val="374151"/>
                </a:solidFill>
                <a:latin typeface="Arimo"/>
              </a:rPr>
              <a:t>It allows multiple parties to have access to the same information, while at the same time maintaining the privacy and security of the data through encryption and a consensus mechanism. </a:t>
            </a:r>
          </a:p>
          <a:p>
            <a:pPr algn="just">
              <a:lnSpc>
                <a:spcPts val="4752"/>
              </a:lnSpc>
            </a:pPr>
            <a:r>
              <a:rPr lang="en-US" sz="3600">
                <a:solidFill>
                  <a:srgbClr val="374151"/>
                </a:solidFill>
                <a:latin typeface="Arimo"/>
              </a:rPr>
              <a:t>The data stored in a blockchain is organized into blocks, and each block is linked to the previous block through a cryptographic hash. This creates a chain of blocks that forms a tamper-evident record of all transactions in the network, ensuring that once data has been entered, it cannot be altered without the consensus of the network. </a:t>
            </a:r>
          </a:p>
          <a:p>
            <a:pPr algn="just">
              <a:lnSpc>
                <a:spcPts val="4752"/>
              </a:lnSpc>
            </a:pPr>
            <a:r>
              <a:rPr lang="en-US" sz="3600">
                <a:solidFill>
                  <a:srgbClr val="374151"/>
                </a:solidFill>
                <a:latin typeface="Arimo"/>
              </a:rPr>
              <a:t>Blockchains are often used as the underlying technology for cryptocurrencies, but they have many other potential applications in areas such as supply chain management, voting systems, and more.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459839"/>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14933"/>
            <a:ext cx="16614603" cy="8669601"/>
          </a:xfrm>
          <a:prstGeom prst="rect">
            <a:avLst/>
          </a:prstGeom>
        </p:spPr>
        <p:txBody>
          <a:bodyPr anchor="t" rtlCol="false" tIns="0" lIns="0" bIns="0" rIns="0">
            <a:spAutoFit/>
          </a:bodyPr>
          <a:lstStyle/>
          <a:p>
            <a:pPr algn="just">
              <a:lnSpc>
                <a:spcPts val="7920"/>
              </a:lnSpc>
            </a:pPr>
            <a:r>
              <a:rPr lang="en-US" sz="6000">
                <a:solidFill>
                  <a:srgbClr val="374151"/>
                </a:solidFill>
                <a:latin typeface="Arimo Bold"/>
              </a:rPr>
              <a:t>Working of blockchain network</a:t>
            </a:r>
          </a:p>
          <a:p>
            <a:pPr algn="just">
              <a:lnSpc>
                <a:spcPts val="4752"/>
              </a:lnSpc>
            </a:pPr>
            <a:r>
              <a:rPr lang="en-US" sz="3600">
                <a:solidFill>
                  <a:srgbClr val="374151"/>
                </a:solidFill>
                <a:latin typeface="Arimo"/>
              </a:rPr>
              <a:t>The step to step explanation to the working of Blockchain is explained below  </a:t>
            </a:r>
          </a:p>
          <a:p>
            <a:pPr algn="just" marL="706860" indent="-353430" lvl="1">
              <a:lnSpc>
                <a:spcPts val="4752"/>
              </a:lnSpc>
              <a:buFont typeface="Arial"/>
              <a:buChar char="•"/>
            </a:pPr>
            <a:r>
              <a:rPr lang="en-US" sz="3600">
                <a:solidFill>
                  <a:srgbClr val="374151"/>
                </a:solidFill>
                <a:latin typeface="Arimo"/>
              </a:rPr>
              <a:t>Let’s start with the person who requests a transaction say it is A. Let A has to send some digital currency to B</a:t>
            </a:r>
          </a:p>
          <a:p>
            <a:pPr algn="just" marL="706860" indent="-353430" lvl="1">
              <a:lnSpc>
                <a:spcPts val="4752"/>
              </a:lnSpc>
              <a:buFont typeface="Arial"/>
              <a:buChar char="•"/>
            </a:pPr>
            <a:r>
              <a:rPr lang="en-US" sz="3600">
                <a:solidFill>
                  <a:srgbClr val="374151"/>
                </a:solidFill>
                <a:latin typeface="Arimo"/>
              </a:rPr>
              <a:t>The requested transaction is represented online as a block.  </a:t>
            </a:r>
          </a:p>
          <a:p>
            <a:pPr algn="just" marL="706860" indent="-353430" lvl="1">
              <a:lnSpc>
                <a:spcPts val="4752"/>
              </a:lnSpc>
              <a:buFont typeface="Arial"/>
              <a:buChar char="•"/>
            </a:pPr>
            <a:r>
              <a:rPr lang="en-US" sz="3600">
                <a:solidFill>
                  <a:srgbClr val="374151"/>
                </a:solidFill>
                <a:latin typeface="Arimo"/>
              </a:rPr>
              <a:t>A verified transaction can involve crypto-currency, contacts, records, or other information.  </a:t>
            </a:r>
          </a:p>
          <a:p>
            <a:pPr algn="just" marL="706860" indent="-353430" lvl="1">
              <a:lnSpc>
                <a:spcPts val="4752"/>
              </a:lnSpc>
              <a:buFont typeface="Arial"/>
              <a:buChar char="•"/>
            </a:pPr>
            <a:r>
              <a:rPr lang="en-US" sz="3600">
                <a:solidFill>
                  <a:srgbClr val="374151"/>
                </a:solidFill>
                <a:latin typeface="Arimo"/>
              </a:rPr>
              <a:t>This block is now broadcast to every party in the network.  </a:t>
            </a:r>
          </a:p>
          <a:p>
            <a:pPr algn="just" marL="706860" indent="-353430" lvl="1">
              <a:lnSpc>
                <a:spcPts val="4752"/>
              </a:lnSpc>
              <a:buFont typeface="Arial"/>
              <a:buChar char="•"/>
            </a:pPr>
            <a:r>
              <a:rPr lang="en-US" sz="3600">
                <a:solidFill>
                  <a:srgbClr val="374151"/>
                </a:solidFill>
                <a:latin typeface="Arimo"/>
              </a:rPr>
              <a:t>Those in the party look for the validity of the transaction.  </a:t>
            </a:r>
          </a:p>
          <a:p>
            <a:pPr algn="just" marL="706860" indent="-353430" lvl="1">
              <a:lnSpc>
                <a:spcPts val="4752"/>
              </a:lnSpc>
              <a:buFont typeface="Arial"/>
              <a:buChar char="•"/>
            </a:pPr>
            <a:r>
              <a:rPr lang="en-US" sz="3600">
                <a:solidFill>
                  <a:srgbClr val="374151"/>
                </a:solidFill>
                <a:latin typeface="Arimo"/>
              </a:rPr>
              <a:t>Once verified, the block is then added to the chain which provides an incredible and transparent record of transactions. And which is also permanent and unalterable.  </a:t>
            </a:r>
          </a:p>
          <a:p>
            <a:pPr algn="just" marL="706860" indent="-353430" lvl="1">
              <a:lnSpc>
                <a:spcPts val="4752"/>
              </a:lnSpc>
              <a:buFont typeface="Arial"/>
              <a:buChar char="•"/>
            </a:pPr>
            <a:r>
              <a:rPr lang="en-US" sz="3600">
                <a:solidFill>
                  <a:srgbClr val="374151"/>
                </a:solidFill>
                <a:latin typeface="Arimo"/>
              </a:rPr>
              <a:t>The digital currency moves from A to B. Transaction is complete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Freeform 2" id="2"/>
          <p:cNvSpPr/>
          <p:nvPr/>
        </p:nvSpPr>
        <p:spPr>
          <a:xfrm flipH="false" flipV="false" rot="0">
            <a:off x="268665" y="282804"/>
            <a:ext cx="17661116" cy="9700180"/>
          </a:xfrm>
          <a:custGeom>
            <a:avLst/>
            <a:gdLst/>
            <a:ahLst/>
            <a:cxnLst/>
            <a:rect r="r" b="b" t="t" l="l"/>
            <a:pathLst>
              <a:path h="9700180" w="17661116">
                <a:moveTo>
                  <a:pt x="0" y="0"/>
                </a:moveTo>
                <a:lnTo>
                  <a:pt x="17661115" y="0"/>
                </a:lnTo>
                <a:lnTo>
                  <a:pt x="17661115" y="9700180"/>
                </a:lnTo>
                <a:lnTo>
                  <a:pt x="0" y="9700180"/>
                </a:lnTo>
                <a:lnTo>
                  <a:pt x="0" y="0"/>
                </a:lnTo>
                <a:close/>
              </a:path>
            </a:pathLst>
          </a:custGeom>
          <a:blipFill>
            <a:blip r:embed="rId2"/>
            <a:stretch>
              <a:fillRect l="-96986" t="-32314" r="-13154" b="-8290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C4CC"/>
        </a:solidFill>
      </p:bgPr>
    </p:bg>
    <p:spTree>
      <p:nvGrpSpPr>
        <p:cNvPr id="1" name=""/>
        <p:cNvGrpSpPr/>
        <p:nvPr/>
      </p:nvGrpSpPr>
      <p:grpSpPr>
        <a:xfrm>
          <a:off x="0" y="0"/>
          <a:ext cx="0" cy="0"/>
          <a:chOff x="0" y="0"/>
          <a:chExt cx="0" cy="0"/>
        </a:xfrm>
      </p:grpSpPr>
      <p:sp>
        <p:nvSpPr>
          <p:cNvPr name="TextBox 2" id="2"/>
          <p:cNvSpPr txBox="true"/>
          <p:nvPr/>
        </p:nvSpPr>
        <p:spPr>
          <a:xfrm rot="0">
            <a:off x="836697" y="258546"/>
            <a:ext cx="14722740" cy="1288035"/>
          </a:xfrm>
          <a:prstGeom prst="rect">
            <a:avLst/>
          </a:prstGeom>
        </p:spPr>
        <p:txBody>
          <a:bodyPr anchor="t" rtlCol="false" tIns="0" lIns="0" bIns="0" rIns="0">
            <a:spAutoFit/>
          </a:bodyPr>
          <a:lstStyle/>
          <a:p>
            <a:pPr algn="l">
              <a:lnSpc>
                <a:spcPts val="6480"/>
              </a:lnSpc>
            </a:pPr>
            <a:r>
              <a:rPr lang="en-US" sz="6000" spc="-278">
                <a:solidFill>
                  <a:srgbClr val="000000"/>
                </a:solidFill>
                <a:latin typeface="Open Sans Bold"/>
              </a:rPr>
              <a:t>General concepts of Blockchain</a:t>
            </a:r>
            <a:r>
              <a:rPr lang="en-US" sz="6000" spc="-278">
                <a:solidFill>
                  <a:srgbClr val="F4EDD8"/>
                </a:solidFill>
                <a:latin typeface="Open Sans"/>
              </a:rPr>
              <a:t>	</a:t>
            </a:r>
          </a:p>
        </p:txBody>
      </p:sp>
      <p:sp>
        <p:nvSpPr>
          <p:cNvPr name="TextBox 3" id="3"/>
          <p:cNvSpPr txBox="true"/>
          <p:nvPr/>
        </p:nvSpPr>
        <p:spPr>
          <a:xfrm rot="0">
            <a:off x="836697" y="2078480"/>
            <a:ext cx="16614603" cy="7737131"/>
          </a:xfrm>
          <a:prstGeom prst="rect">
            <a:avLst/>
          </a:prstGeom>
        </p:spPr>
        <p:txBody>
          <a:bodyPr anchor="t" rtlCol="false" tIns="0" lIns="0" bIns="0" rIns="0">
            <a:spAutoFit/>
          </a:bodyPr>
          <a:lstStyle/>
          <a:p>
            <a:pPr algn="l" marL="706860" indent="-353430" lvl="1">
              <a:lnSpc>
                <a:spcPts val="4752"/>
              </a:lnSpc>
              <a:buFont typeface="Arial"/>
              <a:buChar char="•"/>
            </a:pPr>
            <a:r>
              <a:rPr lang="en-US" sz="3600">
                <a:solidFill>
                  <a:srgbClr val="000000"/>
                </a:solidFill>
                <a:latin typeface="Arimo"/>
              </a:rPr>
              <a:t>Bank transactions could be failed sometimes for Technical issues</a:t>
            </a:r>
            <a:r>
              <a:rPr lang="en-US" sz="3600">
                <a:solidFill>
                  <a:srgbClr val="F4EDD8"/>
                </a:solidFill>
                <a:latin typeface="Arimo"/>
              </a:rPr>
              <a:t>,</a:t>
            </a:r>
            <a:r>
              <a:rPr lang="en-US" sz="3600">
                <a:solidFill>
                  <a:srgbClr val="000000"/>
                </a:solidFill>
                <a:latin typeface="Arimo"/>
              </a:rPr>
              <a:t>Account hacked</a:t>
            </a:r>
            <a:r>
              <a:rPr lang="en-US" sz="3600">
                <a:solidFill>
                  <a:srgbClr val="F4EDD8"/>
                </a:solidFill>
                <a:latin typeface="Arimo"/>
              </a:rPr>
              <a:t>,</a:t>
            </a:r>
            <a:r>
              <a:rPr lang="en-US" sz="3600">
                <a:solidFill>
                  <a:srgbClr val="000000"/>
                </a:solidFill>
                <a:latin typeface="Arimo"/>
              </a:rPr>
              <a:t>Transfer limits,</a:t>
            </a:r>
            <a:r>
              <a:rPr lang="en-US" sz="3600">
                <a:solidFill>
                  <a:srgbClr val="F4EDD8"/>
                </a:solidFill>
                <a:latin typeface="Arimo"/>
              </a:rPr>
              <a:t> </a:t>
            </a:r>
            <a:r>
              <a:rPr lang="en-US" sz="3600">
                <a:solidFill>
                  <a:srgbClr val="000000"/>
                </a:solidFill>
                <a:latin typeface="Arimo"/>
              </a:rPr>
              <a:t>High transfer charges etc.</a:t>
            </a:r>
          </a:p>
          <a:p>
            <a:pPr algn="l" marL="706860" indent="-353430" lvl="1">
              <a:lnSpc>
                <a:spcPts val="4752"/>
              </a:lnSpc>
              <a:buFont typeface="Arial"/>
              <a:buChar char="•"/>
            </a:pPr>
            <a:r>
              <a:rPr lang="en-US" sz="3600">
                <a:solidFill>
                  <a:srgbClr val="000000"/>
                </a:solidFill>
                <a:latin typeface="Arimo"/>
              </a:rPr>
              <a:t>To solve this problem here comes cryptocurrency (Digital or virtual currency) such as bitcoin, litecoin, etherium &amp; so on.</a:t>
            </a:r>
            <a:r>
              <a:rPr lang="en-US" sz="3600">
                <a:solidFill>
                  <a:srgbClr val="F4EDD8"/>
                </a:solidFill>
                <a:latin typeface="Arimo"/>
              </a:rPr>
              <a:t> </a:t>
            </a:r>
            <a:r>
              <a:rPr lang="en-US" sz="3600">
                <a:solidFill>
                  <a:srgbClr val="000000"/>
                </a:solidFill>
                <a:latin typeface="Arimo"/>
              </a:rPr>
              <a:t>There are many unethical transactions occurring around us. To control black money transfer there uses a database tool named blockchain.</a:t>
            </a:r>
          </a:p>
          <a:p>
            <a:pPr algn="l" marL="706860" indent="-353430" lvl="1">
              <a:lnSpc>
                <a:spcPts val="4752"/>
              </a:lnSpc>
              <a:buFont typeface="Arial"/>
              <a:buChar char="•"/>
            </a:pPr>
            <a:r>
              <a:rPr lang="en-US" sz="3600">
                <a:solidFill>
                  <a:srgbClr val="000000"/>
                </a:solidFill>
                <a:latin typeface="Arimo"/>
              </a:rPr>
              <a:t>Blockchain technology is a viable disruptor for markets including payments, cybersecurity, and healthcare because no data stored there can be changed. So, Block chain can be defined as the collection of records that are linked together in a strongly resistant manner to alter &amp; protect using cryptography.</a:t>
            </a:r>
          </a:p>
        </p:txBody>
      </p:sp>
      <p:sp>
        <p:nvSpPr>
          <p:cNvPr name="Freeform 4" id="4"/>
          <p:cNvSpPr/>
          <p:nvPr/>
        </p:nvSpPr>
        <p:spPr>
          <a:xfrm flipH="false" flipV="false" rot="0">
            <a:off x="347514" y="335286"/>
            <a:ext cx="17545670" cy="9438286"/>
          </a:xfrm>
          <a:custGeom>
            <a:avLst/>
            <a:gdLst/>
            <a:ahLst/>
            <a:cxnLst/>
            <a:rect r="r" b="b" t="t" l="l"/>
            <a:pathLst>
              <a:path h="9438286" w="17545670">
                <a:moveTo>
                  <a:pt x="0" y="0"/>
                </a:moveTo>
                <a:lnTo>
                  <a:pt x="17545670" y="0"/>
                </a:lnTo>
                <a:lnTo>
                  <a:pt x="17545670" y="9438286"/>
                </a:lnTo>
                <a:lnTo>
                  <a:pt x="0" y="9438286"/>
                </a:lnTo>
                <a:lnTo>
                  <a:pt x="0" y="0"/>
                </a:lnTo>
                <a:close/>
              </a:path>
            </a:pathLst>
          </a:custGeom>
          <a:blipFill>
            <a:blip r:embed="rId3"/>
            <a:stretch>
              <a:fillRect l="0" t="0" r="0" b="-108851"/>
            </a:stretch>
          </a:blipFill>
        </p:spPr>
      </p:sp>
      <p:sp>
        <p:nvSpPr>
          <p:cNvPr name="TextBox 5" id="5"/>
          <p:cNvSpPr txBox="true"/>
          <p:nvPr/>
        </p:nvSpPr>
        <p:spPr>
          <a:xfrm rot="0">
            <a:off x="836697" y="833983"/>
            <a:ext cx="16614603" cy="8650551"/>
          </a:xfrm>
          <a:prstGeom prst="rect">
            <a:avLst/>
          </a:prstGeom>
        </p:spPr>
        <p:txBody>
          <a:bodyPr anchor="t" rtlCol="false" tIns="0" lIns="0" bIns="0" rIns="0">
            <a:spAutoFit/>
          </a:bodyPr>
          <a:lstStyle/>
          <a:p>
            <a:pPr algn="just" marL="905456" indent="-452728" lvl="1">
              <a:lnSpc>
                <a:spcPts val="4950"/>
              </a:lnSpc>
              <a:buFont typeface="Arial"/>
              <a:buChar char="•"/>
            </a:pPr>
            <a:r>
              <a:rPr lang="en-US" sz="3750">
                <a:solidFill>
                  <a:srgbClr val="374151"/>
                </a:solidFill>
                <a:latin typeface="Arimo"/>
              </a:rPr>
              <a:t>Elements of Blockchain:</a:t>
            </a:r>
          </a:p>
          <a:p>
            <a:pPr algn="just" marL="1525106" indent="-508369" lvl="2">
              <a:lnSpc>
                <a:spcPts val="4500"/>
              </a:lnSpc>
              <a:buFont typeface="Arial"/>
              <a:buChar char="⚬"/>
            </a:pPr>
            <a:r>
              <a:rPr lang="en-US" sz="3750">
                <a:solidFill>
                  <a:srgbClr val="374151"/>
                </a:solidFill>
                <a:latin typeface="Arimo"/>
              </a:rPr>
              <a:t>Nodes</a:t>
            </a:r>
          </a:p>
          <a:p>
            <a:pPr algn="just" marL="1525106" indent="-508369" lvl="2">
              <a:lnSpc>
                <a:spcPts val="4500"/>
              </a:lnSpc>
              <a:buFont typeface="Arial"/>
              <a:buChar char="⚬"/>
            </a:pPr>
            <a:r>
              <a:rPr lang="en-US" sz="3750">
                <a:solidFill>
                  <a:srgbClr val="374151"/>
                </a:solidFill>
                <a:latin typeface="Arimo"/>
              </a:rPr>
              <a:t>Miner</a:t>
            </a:r>
          </a:p>
          <a:p>
            <a:pPr algn="just" marL="1525106" indent="-508369" lvl="2">
              <a:lnSpc>
                <a:spcPts val="4500"/>
              </a:lnSpc>
              <a:buFont typeface="Arial"/>
              <a:buChar char="⚬"/>
            </a:pPr>
            <a:r>
              <a:rPr lang="en-US" sz="3750">
                <a:solidFill>
                  <a:srgbClr val="374151"/>
                </a:solidFill>
                <a:latin typeface="Arimo"/>
              </a:rPr>
              <a:t>Ledger</a:t>
            </a:r>
          </a:p>
          <a:p>
            <a:pPr algn="just" marL="1525106" indent="-508369" lvl="2">
              <a:lnSpc>
                <a:spcPts val="4500"/>
              </a:lnSpc>
              <a:buFont typeface="Arial"/>
              <a:buChar char="⚬"/>
            </a:pPr>
            <a:r>
              <a:rPr lang="en-US" sz="3750">
                <a:solidFill>
                  <a:srgbClr val="374151"/>
                </a:solidFill>
                <a:latin typeface="Arimo"/>
              </a:rPr>
              <a:t>Proof of Work</a:t>
            </a:r>
          </a:p>
          <a:p>
            <a:pPr algn="just" marL="1525106" indent="-508369" lvl="2">
              <a:lnSpc>
                <a:spcPts val="4500"/>
              </a:lnSpc>
              <a:buFont typeface="Arial"/>
              <a:buChar char="⚬"/>
            </a:pPr>
            <a:r>
              <a:rPr lang="en-US" sz="3750">
                <a:solidFill>
                  <a:srgbClr val="374151"/>
                </a:solidFill>
                <a:latin typeface="Arimo"/>
              </a:rPr>
              <a:t>Network Consensus</a:t>
            </a:r>
          </a:p>
          <a:p>
            <a:pPr algn="just" marL="1525106" indent="-508369" lvl="2">
              <a:lnSpc>
                <a:spcPts val="4500"/>
              </a:lnSpc>
              <a:buFont typeface="Arial"/>
              <a:buChar char="⚬"/>
            </a:pPr>
            <a:r>
              <a:rPr lang="en-US" sz="3750">
                <a:solidFill>
                  <a:srgbClr val="374151"/>
                </a:solidFill>
                <a:latin typeface="Arimo"/>
              </a:rPr>
              <a:t>Difficulty level</a:t>
            </a:r>
          </a:p>
          <a:p>
            <a:pPr algn="just" marL="1525106" indent="-508369" lvl="2">
              <a:lnSpc>
                <a:spcPts val="4500"/>
              </a:lnSpc>
              <a:buFont typeface="Arial"/>
              <a:buChar char="⚬"/>
            </a:pPr>
            <a:r>
              <a:rPr lang="en-US" sz="3750">
                <a:solidFill>
                  <a:srgbClr val="374151"/>
                </a:solidFill>
                <a:latin typeface="Arimo"/>
              </a:rPr>
              <a:t>Double Spending Problem</a:t>
            </a:r>
          </a:p>
          <a:p>
            <a:pPr algn="just" marL="734006" indent="-367003" lvl="1">
              <a:lnSpc>
                <a:spcPts val="4950"/>
              </a:lnSpc>
              <a:buFont typeface="Arial"/>
              <a:buChar char="•"/>
            </a:pPr>
            <a:r>
              <a:rPr lang="en-US" sz="3750">
                <a:solidFill>
                  <a:srgbClr val="374151"/>
                </a:solidFill>
                <a:latin typeface="Arimo"/>
              </a:rPr>
              <a:t>Blockchain are two types.</a:t>
            </a:r>
          </a:p>
          <a:p>
            <a:pPr algn="just" marL="1353656" indent="-451219" lvl="2">
              <a:lnSpc>
                <a:spcPts val="4500"/>
              </a:lnSpc>
              <a:buFont typeface="Arial"/>
              <a:buChar char="⚬"/>
            </a:pPr>
            <a:r>
              <a:rPr lang="en-US" sz="3750">
                <a:solidFill>
                  <a:srgbClr val="374151"/>
                </a:solidFill>
                <a:latin typeface="Arimo"/>
              </a:rPr>
              <a:t>Public blockchain</a:t>
            </a:r>
          </a:p>
          <a:p>
            <a:pPr algn="just" marL="1353656" indent="-451219" lvl="2">
              <a:lnSpc>
                <a:spcPts val="4500"/>
              </a:lnSpc>
              <a:buFont typeface="Arial"/>
              <a:buChar char="⚬"/>
            </a:pPr>
            <a:r>
              <a:rPr lang="en-US" sz="3750">
                <a:solidFill>
                  <a:srgbClr val="374151"/>
                </a:solidFill>
                <a:latin typeface="Arimo"/>
              </a:rPr>
              <a:t>Private blockchain</a:t>
            </a:r>
          </a:p>
        </p:txBody>
      </p:sp>
      <p:sp>
        <p:nvSpPr>
          <p:cNvPr name="Freeform 6" id="6"/>
          <p:cNvSpPr/>
          <p:nvPr/>
        </p:nvSpPr>
        <p:spPr>
          <a:xfrm flipH="false" flipV="false" rot="0">
            <a:off x="8546724" y="756746"/>
            <a:ext cx="8859869" cy="8547510"/>
          </a:xfrm>
          <a:custGeom>
            <a:avLst/>
            <a:gdLst/>
            <a:ahLst/>
            <a:cxnLst/>
            <a:rect r="r" b="b" t="t" l="l"/>
            <a:pathLst>
              <a:path h="8547510" w="8859869">
                <a:moveTo>
                  <a:pt x="0" y="0"/>
                </a:moveTo>
                <a:lnTo>
                  <a:pt x="8859869" y="0"/>
                </a:lnTo>
                <a:lnTo>
                  <a:pt x="8859869" y="8547510"/>
                </a:lnTo>
                <a:lnTo>
                  <a:pt x="0" y="8547510"/>
                </a:lnTo>
                <a:lnTo>
                  <a:pt x="0" y="0"/>
                </a:lnTo>
                <a:close/>
              </a:path>
            </a:pathLst>
          </a:custGeom>
          <a:blipFill>
            <a:blip r:embed="rId4"/>
            <a:stretch>
              <a:fillRect l="0" t="-18822" r="-50426"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DAFaZ2x3pHM</dc:identifier>
  <dcterms:modified xsi:type="dcterms:W3CDTF">2011-08-01T06:04:30Z</dcterms:modified>
  <cp:revision>1</cp:revision>
  <dc:title>Blockchain.pptx</dc:title>
</cp:coreProperties>
</file>